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Roboto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oboto-bold.fntdata"/><Relationship Id="rId16" Type="http://schemas.openxmlformats.org/officeDocument/2006/relationships/font" Target="fonts/Roboto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boldItalic.fntdata"/><Relationship Id="rId6" Type="http://schemas.openxmlformats.org/officeDocument/2006/relationships/slide" Target="slides/slide1.xml"/><Relationship Id="rId18" Type="http://schemas.openxmlformats.org/officeDocument/2006/relationships/font" Target="fonts/Robo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9da7836d2d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9da7836d2d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9da7836d2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9da7836d2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Freshwater scarcity is rising with climate change and industrial demand, especially in arid coastal regions like </a:t>
            </a:r>
            <a:r>
              <a:rPr b="1" lang="en">
                <a:solidFill>
                  <a:schemeClr val="dk1"/>
                </a:solidFill>
              </a:rPr>
              <a:t>California</a:t>
            </a:r>
            <a:r>
              <a:rPr lang="en">
                <a:solidFill>
                  <a:schemeClr val="dk1"/>
                </a:solidFill>
              </a:rPr>
              <a:t> and parts of the </a:t>
            </a:r>
            <a:r>
              <a:rPr b="1" lang="en">
                <a:solidFill>
                  <a:schemeClr val="dk1"/>
                </a:solidFill>
              </a:rPr>
              <a:t>Middle East</a:t>
            </a:r>
            <a:r>
              <a:rPr lang="en">
                <a:solidFill>
                  <a:schemeClr val="dk1"/>
                </a:solidFill>
              </a:rPr>
              <a:t> where cities don’t have reliable local freshwater supplies. Desalination can help, but today it’s mostly powered by fossil energy, and </a:t>
            </a:r>
            <a:r>
              <a:rPr b="1" lang="en">
                <a:solidFill>
                  <a:schemeClr val="dk1"/>
                </a:solidFill>
              </a:rPr>
              <a:t>extracts steam</a:t>
            </a:r>
            <a:r>
              <a:rPr lang="en">
                <a:solidFill>
                  <a:schemeClr val="dk1"/>
                </a:solidFill>
              </a:rPr>
              <a:t> from the power cycle, cutting electricity output. Our idea is to tap into </a:t>
            </a:r>
            <a:r>
              <a:rPr b="1" lang="en">
                <a:solidFill>
                  <a:schemeClr val="dk1"/>
                </a:solidFill>
              </a:rPr>
              <a:t>waste condenser heat</a:t>
            </a:r>
            <a:r>
              <a:rPr lang="en">
                <a:solidFill>
                  <a:schemeClr val="dk1"/>
                </a:solidFill>
              </a:rPr>
              <a:t>, so the </a:t>
            </a:r>
            <a:r>
              <a:rPr b="1" lang="en">
                <a:solidFill>
                  <a:schemeClr val="dk1"/>
                </a:solidFill>
              </a:rPr>
              <a:t>grid output stays intact</a:t>
            </a:r>
            <a:r>
              <a:rPr lang="en">
                <a:solidFill>
                  <a:schemeClr val="dk1"/>
                </a:solidFill>
              </a:rPr>
              <a:t> while we generate water.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9da7836d2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9da7836d2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9da7836d2d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9da7836d2d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9da7836d2d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9da7836d2d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9da7836d2d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9da7836d2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9da7836d2d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9da7836d2d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9da7836d2d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9da7836d2d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9da7836d2d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9da7836d2d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CFE2F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3731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Nuclear Desalination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33">
                <a:latin typeface="Roboto"/>
                <a:ea typeface="Roboto"/>
                <a:cs typeface="Roboto"/>
                <a:sym typeface="Roboto"/>
              </a:rPr>
              <a:t>Using waste heat from nuclear</a:t>
            </a:r>
            <a:endParaRPr sz="2333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33">
                <a:latin typeface="Roboto"/>
                <a:ea typeface="Roboto"/>
                <a:cs typeface="Roboto"/>
                <a:sym typeface="Roboto"/>
              </a:rPr>
              <a:t>power plants to produce fresh water</a:t>
            </a:r>
            <a:endParaRPr sz="2333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7553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Andrei Khazatsky, Jeremy Kwok, Joe Rosselli, Matthew Bell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6" name="Google Shape;56;p13" title="pngtree-modern-nuclear-power-plant-with-cooling-towers-and-buildings-png-image_2153446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66975"/>
            <a:ext cx="1947100" cy="194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 title="282870-20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3150" y="3266975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 title="pngimg.com - water_PNG50185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3725" y="3365288"/>
            <a:ext cx="2870252" cy="1750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title"/>
          </p:nvPr>
        </p:nvSpPr>
        <p:spPr>
          <a:xfrm>
            <a:off x="311700" y="2276550"/>
            <a:ext cx="8520600" cy="5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Questions?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141150"/>
            <a:ext cx="8520600" cy="5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Motivation and Benefits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4" name="Google Shape;64;p14" title="IMG_66302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1989" y="2065689"/>
            <a:ext cx="4056949" cy="25713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157575" y="2009425"/>
            <a:ext cx="4468200" cy="16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Current Approaches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Nuclear desalination often extracts steam from the nuclear power cycle to drive thermal desalination processes, which reduces the electricity output of the plant.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4997190" y="4636989"/>
            <a:ext cx="399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Ras Al-Khair Power and Desalination Plant, Saudi Arabia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157575" y="833750"/>
            <a:ext cx="8835000" cy="10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Freshwater scarcity is a mounting issue, 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desalination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can address this.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Currently, desalination predominantly relies on fossil fuels, contributing to greenhouse gas emissions and unsustainable energy use.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157575" y="3742550"/>
            <a:ext cx="44682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Goal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Model 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desalination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that only uses waste heat from a nuclear power cycle.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141150"/>
            <a:ext cx="8520600" cy="5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Overview of design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4" name="Google Shape;74;p15" title="Low-temperature desalination driven by waste heat of nuclear power plants.png"/>
          <p:cNvPicPr preferRelativeResize="0"/>
          <p:nvPr/>
        </p:nvPicPr>
        <p:blipFill rotWithShape="1">
          <a:blip r:embed="rId3">
            <a:alphaModFix/>
          </a:blip>
          <a:srcRect b="63976" l="8931" r="5934" t="5881"/>
          <a:stretch/>
        </p:blipFill>
        <p:spPr>
          <a:xfrm>
            <a:off x="852901" y="1057975"/>
            <a:ext cx="7438176" cy="351152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141150"/>
            <a:ext cx="8520600" cy="5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Overview of design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0" name="Google Shape;80;p16" title="Low-temperature desalination driven by waste heat of nuclear power plants.png"/>
          <p:cNvPicPr preferRelativeResize="0"/>
          <p:nvPr/>
        </p:nvPicPr>
        <p:blipFill rotWithShape="1">
          <a:blip r:embed="rId3">
            <a:alphaModFix/>
          </a:blip>
          <a:srcRect b="63976" l="8931" r="5934" t="5881"/>
          <a:stretch/>
        </p:blipFill>
        <p:spPr>
          <a:xfrm>
            <a:off x="852901" y="1057975"/>
            <a:ext cx="7438176" cy="351152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1" name="Google Shape;81;p16"/>
          <p:cNvSpPr/>
          <p:nvPr/>
        </p:nvSpPr>
        <p:spPr>
          <a:xfrm>
            <a:off x="4614525" y="2802475"/>
            <a:ext cx="3421500" cy="17670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2" name="Google Shape;82;p16"/>
          <p:cNvCxnSpPr/>
          <p:nvPr/>
        </p:nvCxnSpPr>
        <p:spPr>
          <a:xfrm flipH="1">
            <a:off x="5627225" y="1474400"/>
            <a:ext cx="506700" cy="1249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3" name="Google Shape;83;p16"/>
          <p:cNvSpPr txBox="1"/>
          <p:nvPr/>
        </p:nvSpPr>
        <p:spPr>
          <a:xfrm>
            <a:off x="6145185" y="1193025"/>
            <a:ext cx="13845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Let’s zoom in</a:t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311700" y="141150"/>
            <a:ext cx="8520600" cy="5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Overview of design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123815" y="855375"/>
            <a:ext cx="6516600" cy="18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Many ways desalinate water, but since 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we’re 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using waste heat, it must 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work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with 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low temperatures.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AutoNum type="arabicParenR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Multi-Effect Distillation (MED)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AutoNum type="arabicParenR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Spray-assisted Low Temperature Desalination (SLTD)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AutoNum type="arabicParenR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Spray-assisted Multi-Effect Distillation (SMED)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0" name="Google Shape;90;p17" title="Low-temperature desalination driven by waste heat of nuclear power plants.png"/>
          <p:cNvPicPr preferRelativeResize="0"/>
          <p:nvPr/>
        </p:nvPicPr>
        <p:blipFill rotWithShape="1">
          <a:blip r:embed="rId3">
            <a:alphaModFix/>
          </a:blip>
          <a:srcRect b="63976" l="51499" r="9368" t="20397"/>
          <a:stretch/>
        </p:blipFill>
        <p:spPr>
          <a:xfrm>
            <a:off x="4572000" y="2748975"/>
            <a:ext cx="3419002" cy="182052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141150"/>
            <a:ext cx="8520600" cy="5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Multi-Effect Distillation (MED)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6" name="Google Shape;96;p18" title="MED.png"/>
          <p:cNvPicPr preferRelativeResize="0"/>
          <p:nvPr/>
        </p:nvPicPr>
        <p:blipFill rotWithShape="1">
          <a:blip r:embed="rId3">
            <a:alphaModFix/>
          </a:blip>
          <a:srcRect b="0" l="721" r="533" t="0"/>
          <a:stretch/>
        </p:blipFill>
        <p:spPr>
          <a:xfrm>
            <a:off x="874763" y="973975"/>
            <a:ext cx="7394475" cy="35902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141150"/>
            <a:ext cx="8520600" cy="5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Roboto"/>
                <a:ea typeface="Roboto"/>
                <a:cs typeface="Roboto"/>
                <a:sym typeface="Roboto"/>
              </a:rPr>
              <a:t>Spray-assisted Low Temperature Desalination (SLTD)</a:t>
            </a:r>
            <a:endParaRPr b="1" sz="27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2" name="Google Shape;102;p19" title="SLTD.png"/>
          <p:cNvPicPr preferRelativeResize="0"/>
          <p:nvPr/>
        </p:nvPicPr>
        <p:blipFill rotWithShape="1">
          <a:blip r:embed="rId3">
            <a:alphaModFix/>
          </a:blip>
          <a:srcRect b="0" l="0" r="2009" t="2315"/>
          <a:stretch/>
        </p:blipFill>
        <p:spPr>
          <a:xfrm>
            <a:off x="1491188" y="844125"/>
            <a:ext cx="6161623" cy="401192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141150"/>
            <a:ext cx="8520600" cy="5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Roboto"/>
                <a:ea typeface="Roboto"/>
                <a:cs typeface="Roboto"/>
                <a:sym typeface="Roboto"/>
              </a:rPr>
              <a:t>Spray-assisted </a:t>
            </a:r>
            <a:r>
              <a:rPr b="1" lang="en">
                <a:latin typeface="Roboto"/>
                <a:ea typeface="Roboto"/>
                <a:cs typeface="Roboto"/>
                <a:sym typeface="Roboto"/>
              </a:rPr>
              <a:t>Multi-Effect Distillation (SMED)</a:t>
            </a:r>
            <a:endParaRPr b="1" sz="27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8" name="Google Shape;108;p20" title="SM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713" y="985250"/>
            <a:ext cx="7632573" cy="373057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type="title"/>
          </p:nvPr>
        </p:nvSpPr>
        <p:spPr>
          <a:xfrm>
            <a:off x="311700" y="141150"/>
            <a:ext cx="8520600" cy="5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Expected Analysis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" name="Google Shape;114;p21"/>
          <p:cNvSpPr txBox="1"/>
          <p:nvPr/>
        </p:nvSpPr>
        <p:spPr>
          <a:xfrm>
            <a:off x="266675" y="934200"/>
            <a:ext cx="8388300" cy="3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Compare and analyze the three methods of desalination.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Performance Metrics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-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Gained Output Ratio (GOR)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-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2nd Law 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Efficiency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-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Levelized Cost of Water (LCOW)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Parametrization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-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Cooling water flow rate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-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Number of effects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-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Heat transfer area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-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Waste heat temperature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